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9" r:id="rId3"/>
    <p:sldId id="263" r:id="rId4"/>
    <p:sldId id="264" r:id="rId5"/>
    <p:sldId id="265" r:id="rId6"/>
    <p:sldId id="274" r:id="rId7"/>
    <p:sldId id="275" r:id="rId8"/>
    <p:sldId id="276" r:id="rId9"/>
    <p:sldId id="277" r:id="rId10"/>
    <p:sldId id="27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21"/>
    <p:restoredTop sz="96405"/>
  </p:normalViewPr>
  <p:slideViewPr>
    <p:cSldViewPr snapToGrid="0">
      <p:cViewPr varScale="1">
        <p:scale>
          <a:sx n="131" d="100"/>
          <a:sy n="131" d="100"/>
        </p:scale>
        <p:origin x="2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7917B2-4B03-1D4C-BC91-608E6BC116DE}" type="datetimeFigureOut">
              <a:rPr lang="en-US" smtClean="0"/>
              <a:t>4/24/24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7F83BF-932D-3845-9421-DE18E40C5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91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2A64A-B4CD-7961-1D06-FE93DE403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9834F-5DFB-8F05-8CD7-FA59A5ED24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CA0D1-564E-DDA9-A291-D777DF8D1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6C249-D845-804F-8150-FE5AC9A8E300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7C94A-BBC0-17B7-93D0-2177EACA7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C8B8D-1A7B-422A-6FA3-99BC69424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4C22-46E1-0742-B932-4E64B22B7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96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A5709-EED4-1B4C-001F-40E28D3B0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B1892D-F3FF-8582-8AAA-E6EC5528B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4D052-C13A-1B03-F0FA-286E2238B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6C249-D845-804F-8150-FE5AC9A8E300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9064E-3578-32CF-5BA0-30736F6E7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40688-D2DC-C9FC-B2C0-E4C4C9907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4C22-46E1-0742-B932-4E64B22B7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342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7EFFC7-728A-8155-4314-0913CBB766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553CA9-FC99-67F7-1DBA-3F7046F833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ED36C-E792-0865-0FBF-DF3F3E4D6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6C249-D845-804F-8150-FE5AC9A8E300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D7C1D-A012-9830-85E0-F0F8E86C0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9EEAA-47CC-249C-B3D3-9B48B3348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4C22-46E1-0742-B932-4E64B22B7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515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BFA1-9DDD-30CF-88EA-AE2FF932C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2B5FA-3F43-8907-4113-B93A6313D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21905-34E0-A8BE-AEC1-FB9F2577D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6C249-D845-804F-8150-FE5AC9A8E300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5DB4D-D42B-96A5-3582-C1709439B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04DB0-E812-C82C-5A1C-02BC9C83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4C22-46E1-0742-B932-4E64B22B7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26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9C9F1-78E4-3E19-EABF-14C601D57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A2362-5883-6EC5-6992-55DB4099C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C0C674-BA92-2FBB-ABCA-97D9AF1B9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6C249-D845-804F-8150-FE5AC9A8E300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21ED1-C3FA-D3B1-36DB-A0F4BE699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B037B-D782-AA3C-DC23-0A242D4A9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4C22-46E1-0742-B932-4E64B22B7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66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6F449-6B38-91E9-7E25-D04C3D2FD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27A33-C640-DD0D-5F2F-C707BE7EBC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801E50-10A7-12F7-88A7-96942B70E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40AC42-21E6-3140-0671-968113729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6C249-D845-804F-8150-FE5AC9A8E300}" type="datetimeFigureOut">
              <a:rPr lang="en-US" smtClean="0"/>
              <a:t>4/24/24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3F96A-4B56-6E77-09F6-D9B3B5BD5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D469A3-A8FC-F751-ADCD-69AC06479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4C22-46E1-0742-B932-4E64B22B7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263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B974E-E077-754E-A21A-1FB289DB4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63CEDF-65A5-20D1-2CFF-4E4E7FF495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069952-5B89-22E4-AB4D-3C00E70B4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6D25BC-D8FD-DE4D-4868-878691A915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7258B8-C9DF-88E3-2E11-A45E8E07F2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5ABBF1-69E8-A563-F1E4-453CDEC00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6C249-D845-804F-8150-FE5AC9A8E300}" type="datetimeFigureOut">
              <a:rPr lang="en-US" smtClean="0"/>
              <a:t>4/24/24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C5D1D2-6190-01DD-284D-884BE7CEB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94016-0F6F-8FE2-C11B-4BFD52213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4C22-46E1-0742-B932-4E64B22B7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6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78831-6E4F-AD25-8364-C04A01319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088A49-3A56-1291-56B9-92CB78915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6C249-D845-804F-8150-FE5AC9A8E300}" type="datetimeFigureOut">
              <a:rPr lang="en-US" smtClean="0"/>
              <a:t>4/24/24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65B62E-722B-26A9-5E3B-F30006EC7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F184DC-5F73-212C-A3DE-C8789698D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4C22-46E1-0742-B932-4E64B22B7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394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C78F15-F6A6-1647-40EE-1336ABFF0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6C249-D845-804F-8150-FE5AC9A8E300}" type="datetimeFigureOut">
              <a:rPr lang="en-US" smtClean="0"/>
              <a:t>4/24/24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EB57EB-F475-FDA7-163B-399EE8AD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26B24-CC10-EAEA-ADF7-740C468A2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4C22-46E1-0742-B932-4E64B22B7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340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4A9EF-2207-3227-3299-7AA598F72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5B3D7-6DB2-88D6-71F7-738038D20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2AB9EA-7E63-E2B6-F1B2-022B6A4FD3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FB65A9-CA65-D0DE-9C95-EF1542674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6C249-D845-804F-8150-FE5AC9A8E300}" type="datetimeFigureOut">
              <a:rPr lang="en-US" smtClean="0"/>
              <a:t>4/24/24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8F254F-C5BA-46B5-BC77-D47F4C21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1F7578-787A-4F48-1E78-8CC533654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4C22-46E1-0742-B932-4E64B22B7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042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A4488-8689-1137-5765-2E3F6EC2A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8E2E3B-375A-86A4-C6C2-071AC761D9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6D2229-4E7E-34BF-80CA-5C9C3728F5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24C052-7158-4284-5E94-2C63140C0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6C249-D845-804F-8150-FE5AC9A8E300}" type="datetimeFigureOut">
              <a:rPr lang="en-US" smtClean="0"/>
              <a:t>4/24/24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4174B1-D755-DA24-9AB1-5ACA2AF01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A99A8B-7C91-1927-F25C-D104DDC6C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4C22-46E1-0742-B932-4E64B22B7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71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313FEB-C1AC-6065-457F-93D9098AE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9ABF6-351C-9E4A-7F63-FBA6787CCF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155D4-4B95-7C1C-C6C6-507636EA59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6C249-D845-804F-8150-FE5AC9A8E300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AAA0B-D1F2-C7E0-B97B-5307F8F0B1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30E73-0C93-224B-AF6F-A57A4561CD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2D4C22-46E1-0742-B932-4E64B22B7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406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13" Type="http://schemas.openxmlformats.org/officeDocument/2006/relationships/image" Target="../media/image34.png"/><Relationship Id="rId3" Type="http://schemas.openxmlformats.org/officeDocument/2006/relationships/image" Target="../media/image27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32.png"/><Relationship Id="rId5" Type="http://schemas.openxmlformats.org/officeDocument/2006/relationships/image" Target="../media/image20.png"/><Relationship Id="rId10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79D7EAB-6C1A-7D7E-6387-C4BD256E33AA}"/>
              </a:ext>
            </a:extLst>
          </p:cNvPr>
          <p:cNvGrpSpPr/>
          <p:nvPr/>
        </p:nvGrpSpPr>
        <p:grpSpPr>
          <a:xfrm>
            <a:off x="1290320" y="1730308"/>
            <a:ext cx="7772400" cy="4314892"/>
            <a:chOff x="1290320" y="1730308"/>
            <a:chExt cx="7772400" cy="431489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27C502-400E-E9CE-68C0-DD4B28F75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0270" y="1767611"/>
              <a:ext cx="3426250" cy="215801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AC08F5F-7526-BC0F-B805-B25CD10C4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92799" y="1769808"/>
              <a:ext cx="2801401" cy="215801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ACEC1C-972A-71FB-BE2E-2251C1A9BDC6}"/>
                </a:ext>
              </a:extLst>
            </p:cNvPr>
            <p:cNvSpPr txBox="1"/>
            <p:nvPr/>
          </p:nvSpPr>
          <p:spPr>
            <a:xfrm rot="16200000">
              <a:off x="826139" y="2377440"/>
              <a:ext cx="15712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Normalized amplitude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43ABFC-9F21-B552-E976-9F1C620C4D79}"/>
                </a:ext>
              </a:extLst>
            </p:cNvPr>
            <p:cNvSpPr txBox="1"/>
            <p:nvPr/>
          </p:nvSpPr>
          <p:spPr>
            <a:xfrm rot="16200000">
              <a:off x="5166470" y="2468325"/>
              <a:ext cx="12170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Amplitude (mV)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1C6589B-7913-325E-B134-0FE7E5C82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0320" y="3887184"/>
              <a:ext cx="7772400" cy="21580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0519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A765BF-00A7-77C0-C831-1A93215AD0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933"/>
          <a:stretch/>
        </p:blipFill>
        <p:spPr>
          <a:xfrm>
            <a:off x="243640" y="1225686"/>
            <a:ext cx="7772400" cy="39980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DDFE02-6947-248B-BF4D-53FBC53199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26" t="60157" r="16985"/>
          <a:stretch/>
        </p:blipFill>
        <p:spPr>
          <a:xfrm>
            <a:off x="7724211" y="1225686"/>
            <a:ext cx="3932320" cy="19007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9F423D-D6F3-4C78-4BFE-319FF1FB8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403" y="3224720"/>
            <a:ext cx="2721935" cy="217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73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64131C9-043C-126F-B7E8-E23CFC810FE3}"/>
              </a:ext>
            </a:extLst>
          </p:cNvPr>
          <p:cNvSpPr/>
          <p:nvPr/>
        </p:nvSpPr>
        <p:spPr>
          <a:xfrm>
            <a:off x="3078672" y="970907"/>
            <a:ext cx="3100037" cy="398715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bg2">
                <a:lumMod val="75000"/>
              </a:schemeClr>
            </a:solidFill>
            <a:prstDash val="sysDash"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1600" dirty="0" err="1">
                <a:solidFill>
                  <a:schemeClr val="bg1"/>
                </a:solidFill>
                <a:highlight>
                  <a:srgbClr val="000000"/>
                </a:highlight>
              </a:rPr>
              <a:t>PhysioCrowd</a:t>
            </a:r>
            <a:endParaRPr lang="en-US" sz="1600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0ED3165-122A-1F9F-4ED0-81A2995C907A}"/>
              </a:ext>
            </a:extLst>
          </p:cNvPr>
          <p:cNvSpPr/>
          <p:nvPr/>
        </p:nvSpPr>
        <p:spPr>
          <a:xfrm>
            <a:off x="2016826" y="3675314"/>
            <a:ext cx="3436796" cy="1688575"/>
          </a:xfrm>
          <a:prstGeom prst="rect">
            <a:avLst/>
          </a:prstGeom>
          <a:solidFill>
            <a:schemeClr val="accent2">
              <a:lumMod val="20000"/>
              <a:lumOff val="80000"/>
              <a:alpha val="49875"/>
            </a:schemeClr>
          </a:solidFill>
          <a:ln w="2857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  <a:p>
            <a:pPr algn="ctr"/>
            <a:endParaRPr lang="en-US" sz="1000" dirty="0">
              <a:solidFill>
                <a:schemeClr val="tx1"/>
              </a:solidFill>
            </a:endParaRPr>
          </a:p>
          <a:p>
            <a:pPr algn="ctr"/>
            <a:endParaRPr lang="en-US" sz="1000" dirty="0">
              <a:solidFill>
                <a:schemeClr val="tx1"/>
              </a:solidFill>
            </a:endParaRPr>
          </a:p>
          <a:p>
            <a:pPr algn="ctr"/>
            <a:endParaRPr lang="en-US" sz="1000" dirty="0">
              <a:solidFill>
                <a:schemeClr val="tx1"/>
              </a:solidFill>
            </a:endParaRPr>
          </a:p>
          <a:p>
            <a:pPr algn="ctr"/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  <a:highlight>
                  <a:srgbClr val="000000"/>
                </a:highlight>
              </a:rPr>
              <a:t> Regulatory Entities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3301F45-CDB1-FCA6-07F7-2498CD421FF6}"/>
              </a:ext>
            </a:extLst>
          </p:cNvPr>
          <p:cNvSpPr/>
          <p:nvPr/>
        </p:nvSpPr>
        <p:spPr>
          <a:xfrm>
            <a:off x="1847302" y="1403201"/>
            <a:ext cx="4095779" cy="2578813"/>
          </a:xfrm>
          <a:prstGeom prst="rect">
            <a:avLst/>
          </a:prstGeom>
          <a:solidFill>
            <a:schemeClr val="accent4">
              <a:lumMod val="20000"/>
              <a:lumOff val="80000"/>
              <a:alpha val="49875"/>
            </a:schemeClr>
          </a:solidFill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000" dirty="0">
                <a:solidFill>
                  <a:schemeClr val="bg1"/>
                </a:solidFill>
                <a:highlight>
                  <a:srgbClr val="000000"/>
                </a:highlight>
              </a:rPr>
              <a:t> Scientific Community</a:t>
            </a:r>
          </a:p>
          <a:p>
            <a:pPr algn="ctr"/>
            <a:endParaRPr lang="en-US" sz="1000" dirty="0">
              <a:solidFill>
                <a:schemeClr val="bg1"/>
              </a:solidFill>
            </a:endParaRPr>
          </a:p>
          <a:p>
            <a:pPr algn="ctr"/>
            <a:endParaRPr lang="en-US" sz="1000" dirty="0">
              <a:solidFill>
                <a:schemeClr val="tx1"/>
              </a:solidFill>
            </a:endParaRPr>
          </a:p>
          <a:p>
            <a:pPr algn="ctr"/>
            <a:endParaRPr lang="en-US" sz="1000" dirty="0">
              <a:solidFill>
                <a:schemeClr val="tx1"/>
              </a:solidFill>
            </a:endParaRPr>
          </a:p>
          <a:p>
            <a:pPr algn="ctr"/>
            <a:endParaRPr lang="en-US" sz="1000" dirty="0">
              <a:solidFill>
                <a:schemeClr val="tx1"/>
              </a:solidFill>
            </a:endParaRPr>
          </a:p>
          <a:p>
            <a:pPr algn="ctr"/>
            <a:endParaRPr lang="en-US" sz="1000" dirty="0">
              <a:solidFill>
                <a:schemeClr val="tx1"/>
              </a:solidFill>
            </a:endParaRPr>
          </a:p>
          <a:p>
            <a:pPr algn="ctr"/>
            <a:endParaRPr lang="en-US" sz="10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  <a:p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4105C6-C347-EDBD-D0A2-47BD691D34CF}"/>
              </a:ext>
            </a:extLst>
          </p:cNvPr>
          <p:cNvSpPr/>
          <p:nvPr/>
        </p:nvSpPr>
        <p:spPr>
          <a:xfrm>
            <a:off x="5068146" y="1274048"/>
            <a:ext cx="2075484" cy="3339828"/>
          </a:xfrm>
          <a:prstGeom prst="rect">
            <a:avLst/>
          </a:prstGeom>
          <a:solidFill>
            <a:schemeClr val="accent2">
              <a:alpha val="49875"/>
            </a:schemeClr>
          </a:solidFill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sz="1000" dirty="0">
                <a:solidFill>
                  <a:schemeClr val="bg1"/>
                </a:solidFill>
                <a:highlight>
                  <a:srgbClr val="000000"/>
                </a:highlight>
              </a:rPr>
              <a:t> AI Community 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7497D49-C60C-8A4E-90DE-9AF877293C58}"/>
              </a:ext>
            </a:extLst>
          </p:cNvPr>
          <p:cNvSpPr/>
          <p:nvPr/>
        </p:nvSpPr>
        <p:spPr>
          <a:xfrm>
            <a:off x="3835351" y="2751122"/>
            <a:ext cx="3100037" cy="2725782"/>
          </a:xfrm>
          <a:prstGeom prst="rect">
            <a:avLst/>
          </a:prstGeom>
          <a:solidFill>
            <a:schemeClr val="accent5">
              <a:lumMod val="20000"/>
              <a:lumOff val="80000"/>
              <a:alpha val="49875"/>
            </a:schemeClr>
          </a:solidFill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en-US" sz="1000" dirty="0">
                <a:solidFill>
                  <a:schemeClr val="bg1"/>
                </a:solidFill>
                <a:highlight>
                  <a:srgbClr val="000000"/>
                </a:highlight>
              </a:rPr>
              <a:t> Third-Parties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A7AE66-6E7D-4103-ABA9-AFE07FB57F01}"/>
              </a:ext>
            </a:extLst>
          </p:cNvPr>
          <p:cNvSpPr/>
          <p:nvPr/>
        </p:nvSpPr>
        <p:spPr>
          <a:xfrm>
            <a:off x="2839608" y="1922046"/>
            <a:ext cx="2834268" cy="2347645"/>
          </a:xfrm>
          <a:prstGeom prst="rect">
            <a:avLst/>
          </a:prstGeom>
          <a:solidFill>
            <a:schemeClr val="accent6">
              <a:lumMod val="20000"/>
              <a:lumOff val="80000"/>
              <a:alpha val="49875"/>
            </a:schemeClr>
          </a:solidFill>
          <a:ln w="28575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000" dirty="0">
                <a:solidFill>
                  <a:schemeClr val="bg1"/>
                </a:solidFill>
                <a:highlight>
                  <a:srgbClr val="000000"/>
                </a:highlight>
              </a:rPr>
              <a:t> Healthcare System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5F530C-3869-E1A0-78C3-22FD3097F6ED}"/>
              </a:ext>
            </a:extLst>
          </p:cNvPr>
          <p:cNvSpPr/>
          <p:nvPr/>
        </p:nvSpPr>
        <p:spPr>
          <a:xfrm>
            <a:off x="5435362" y="2614557"/>
            <a:ext cx="743347" cy="1828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Conferences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5F058A-1C0B-AA7D-48A0-0F745B2D7875}"/>
              </a:ext>
            </a:extLst>
          </p:cNvPr>
          <p:cNvSpPr/>
          <p:nvPr/>
        </p:nvSpPr>
        <p:spPr>
          <a:xfrm>
            <a:off x="5594411" y="2867301"/>
            <a:ext cx="842181" cy="1828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Social Media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F74EBA-67F5-5064-268E-A613BE71044C}"/>
              </a:ext>
            </a:extLst>
          </p:cNvPr>
          <p:cNvSpPr/>
          <p:nvPr/>
        </p:nvSpPr>
        <p:spPr>
          <a:xfrm>
            <a:off x="5727454" y="2050539"/>
            <a:ext cx="919265" cy="1828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Data Challenges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B8DAB8-D01A-1E44-6080-CC29B29FB7D6}"/>
              </a:ext>
            </a:extLst>
          </p:cNvPr>
          <p:cNvSpPr/>
          <p:nvPr/>
        </p:nvSpPr>
        <p:spPr>
          <a:xfrm>
            <a:off x="3277337" y="3223829"/>
            <a:ext cx="685800" cy="1828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Physicians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CA47D1-DCDB-512B-482C-3730FCAFCCBC}"/>
              </a:ext>
            </a:extLst>
          </p:cNvPr>
          <p:cNvSpPr/>
          <p:nvPr/>
        </p:nvSpPr>
        <p:spPr>
          <a:xfrm>
            <a:off x="2980977" y="3756033"/>
            <a:ext cx="989031" cy="1828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Clinics/Hospitals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08F626-DF9D-542F-5596-0FE496ADAE1B}"/>
              </a:ext>
            </a:extLst>
          </p:cNvPr>
          <p:cNvSpPr/>
          <p:nvPr/>
        </p:nvSpPr>
        <p:spPr>
          <a:xfrm>
            <a:off x="3695080" y="2515780"/>
            <a:ext cx="524634" cy="1828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Training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28F8C1-EE08-B437-EF7D-079AA89C98E6}"/>
              </a:ext>
            </a:extLst>
          </p:cNvPr>
          <p:cNvSpPr/>
          <p:nvPr/>
        </p:nvSpPr>
        <p:spPr>
          <a:xfrm>
            <a:off x="5590603" y="3709967"/>
            <a:ext cx="950288" cy="1828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Healthcare Apps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F9380F-C210-116A-59A1-43EAE19C5ACA}"/>
              </a:ext>
            </a:extLst>
          </p:cNvPr>
          <p:cNvSpPr/>
          <p:nvPr/>
        </p:nvSpPr>
        <p:spPr>
          <a:xfrm>
            <a:off x="4063350" y="4130323"/>
            <a:ext cx="1068077" cy="1828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Wearable Devices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2E2AD4A-06ED-2B06-EA1C-234359C220D6}"/>
              </a:ext>
            </a:extLst>
          </p:cNvPr>
          <p:cNvSpPr/>
          <p:nvPr/>
        </p:nvSpPr>
        <p:spPr>
          <a:xfrm>
            <a:off x="5874753" y="3252712"/>
            <a:ext cx="789487" cy="1828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Source Codes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ABC44B-9A26-0E10-40CD-6685C97AD35E}"/>
              </a:ext>
            </a:extLst>
          </p:cNvPr>
          <p:cNvSpPr/>
          <p:nvPr/>
        </p:nvSpPr>
        <p:spPr>
          <a:xfrm>
            <a:off x="4500122" y="2668697"/>
            <a:ext cx="739698" cy="1717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Clinical Data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27EB580-A664-92D0-42F1-0DAC8D958F74}"/>
              </a:ext>
            </a:extLst>
          </p:cNvPr>
          <p:cNvGrpSpPr/>
          <p:nvPr/>
        </p:nvGrpSpPr>
        <p:grpSpPr>
          <a:xfrm>
            <a:off x="4256640" y="2964319"/>
            <a:ext cx="976850" cy="994082"/>
            <a:chOff x="15341222" y="6998041"/>
            <a:chExt cx="1953699" cy="211911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8C6FE8-C5D7-01A7-A2C6-4B4DFA6F6BD5}"/>
                </a:ext>
              </a:extLst>
            </p:cNvPr>
            <p:cNvSpPr txBox="1"/>
            <p:nvPr/>
          </p:nvSpPr>
          <p:spPr>
            <a:xfrm>
              <a:off x="15341222" y="6998041"/>
              <a:ext cx="1953699" cy="2119110"/>
            </a:xfrm>
            <a:prstGeom prst="rect">
              <a:avLst/>
            </a:prstGeom>
            <a:solidFill>
              <a:schemeClr val="accent4">
                <a:alpha val="49875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>
              <a:defPPr>
                <a:defRPr lang="en-US"/>
              </a:defPPr>
              <a:lvl1pPr algn="r">
                <a:defRPr sz="2000">
                  <a:solidFill>
                    <a:schemeClr val="bg1"/>
                  </a:solidFill>
                  <a:highlight>
                    <a:srgbClr val="000000"/>
                  </a:highlight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en-US" sz="1000" dirty="0"/>
                <a:t> Society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D34C154-DE91-83CF-D45E-63DCAB54FA45}"/>
                </a:ext>
              </a:extLst>
            </p:cNvPr>
            <p:cNvGrpSpPr/>
            <p:nvPr/>
          </p:nvGrpSpPr>
          <p:grpSpPr>
            <a:xfrm>
              <a:off x="15403672" y="7415886"/>
              <a:ext cx="1828800" cy="1516443"/>
              <a:chOff x="475405" y="2621027"/>
              <a:chExt cx="1828800" cy="1516443"/>
            </a:xfrm>
          </p:grpSpPr>
          <p:pic>
            <p:nvPicPr>
              <p:cNvPr id="25" name="Graphic 24" descr="Group">
                <a:extLst>
                  <a:ext uri="{FF2B5EF4-FFF2-40B4-BE49-F238E27FC236}">
                    <a16:creationId xmlns:a16="http://schemas.microsoft.com/office/drawing/2014/main" id="{04519BF4-FA3F-8BE5-4DCB-FEFF5BF67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32605" y="262102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6" name="Graphic 25" descr="Family with two children">
                <a:extLst>
                  <a:ext uri="{FF2B5EF4-FFF2-40B4-BE49-F238E27FC236}">
                    <a16:creationId xmlns:a16="http://schemas.microsoft.com/office/drawing/2014/main" id="{26D464D3-F766-E09C-150B-218AA9A0DE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75405" y="322307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7" name="Graphic 26" descr="Universal Access">
                <a:extLst>
                  <a:ext uri="{FF2B5EF4-FFF2-40B4-BE49-F238E27FC236}">
                    <a16:creationId xmlns:a16="http://schemas.microsoft.com/office/drawing/2014/main" id="{2C5C065A-9180-D54E-8C3E-84735B5367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389805" y="3223070"/>
                <a:ext cx="914400" cy="914400"/>
              </a:xfrm>
              <a:prstGeom prst="rect">
                <a:avLst/>
              </a:prstGeom>
            </p:spPr>
          </p:pic>
        </p:grp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0F2CEB2-0634-EAB4-F8E2-371E702F5638}"/>
              </a:ext>
            </a:extLst>
          </p:cNvPr>
          <p:cNvCxnSpPr>
            <a:cxnSpLocks/>
          </p:cNvCxnSpPr>
          <p:nvPr/>
        </p:nvCxnSpPr>
        <p:spPr>
          <a:xfrm flipV="1">
            <a:off x="2890129" y="4845044"/>
            <a:ext cx="312402" cy="236305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F7E5170-D4C3-F985-0487-1455AF7FADF6}"/>
              </a:ext>
            </a:extLst>
          </p:cNvPr>
          <p:cNvCxnSpPr>
            <a:cxnSpLocks/>
          </p:cNvCxnSpPr>
          <p:nvPr/>
        </p:nvCxnSpPr>
        <p:spPr>
          <a:xfrm>
            <a:off x="2616389" y="1686459"/>
            <a:ext cx="547480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352A215-FFF7-6005-BD11-82B7E8A9CCA8}"/>
              </a:ext>
            </a:extLst>
          </p:cNvPr>
          <p:cNvCxnSpPr>
            <a:cxnSpLocks/>
          </p:cNvCxnSpPr>
          <p:nvPr/>
        </p:nvCxnSpPr>
        <p:spPr>
          <a:xfrm>
            <a:off x="6015501" y="1616756"/>
            <a:ext cx="378674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250949-557F-DB7D-3048-87432E61A429}"/>
              </a:ext>
            </a:extLst>
          </p:cNvPr>
          <p:cNvCxnSpPr>
            <a:cxnSpLocks/>
          </p:cNvCxnSpPr>
          <p:nvPr/>
        </p:nvCxnSpPr>
        <p:spPr>
          <a:xfrm>
            <a:off x="6065747" y="4845044"/>
            <a:ext cx="203750" cy="229194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B1F0CAB-2F41-29AE-38F2-0A0FCD6C624E}"/>
              </a:ext>
            </a:extLst>
          </p:cNvPr>
          <p:cNvSpPr txBox="1"/>
          <p:nvPr/>
        </p:nvSpPr>
        <p:spPr>
          <a:xfrm>
            <a:off x="2065534" y="1695291"/>
            <a:ext cx="1095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Data, Knowledge, etc.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4415DA-BD71-4D4A-3BCE-E9C481E95277}"/>
              </a:ext>
            </a:extLst>
          </p:cNvPr>
          <p:cNvSpPr txBox="1"/>
          <p:nvPr/>
        </p:nvSpPr>
        <p:spPr>
          <a:xfrm>
            <a:off x="6237081" y="1625615"/>
            <a:ext cx="819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Data, codes, models, etc.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C80B01-20F9-6F5A-2AD8-80FBE4C8F35D}"/>
              </a:ext>
            </a:extLst>
          </p:cNvPr>
          <p:cNvSpPr txBox="1"/>
          <p:nvPr/>
        </p:nvSpPr>
        <p:spPr>
          <a:xfrm>
            <a:off x="2248880" y="4627067"/>
            <a:ext cx="935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Model evaluation, algorithmic performances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06FC6D6-6DEB-1AF9-55A7-30C11DD4C0BC}"/>
              </a:ext>
            </a:extLst>
          </p:cNvPr>
          <p:cNvSpPr txBox="1"/>
          <p:nvPr/>
        </p:nvSpPr>
        <p:spPr>
          <a:xfrm>
            <a:off x="6236607" y="4749927"/>
            <a:ext cx="74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Data, codes, models, etc.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8CA8679-28C6-C2BC-80A9-6F02A87FF9A0}"/>
              </a:ext>
            </a:extLst>
          </p:cNvPr>
          <p:cNvCxnSpPr>
            <a:cxnSpLocks/>
          </p:cNvCxnSpPr>
          <p:nvPr/>
        </p:nvCxnSpPr>
        <p:spPr>
          <a:xfrm flipV="1">
            <a:off x="4852389" y="2840488"/>
            <a:ext cx="0" cy="12383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AD3668F-B954-4FBE-2115-17BC6BB0818F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5233490" y="2958741"/>
            <a:ext cx="360922" cy="11939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3AACC01-39F3-BC6A-F6CD-4C2851A270F6}"/>
              </a:ext>
            </a:extLst>
          </p:cNvPr>
          <p:cNvCxnSpPr>
            <a:cxnSpLocks/>
            <a:stCxn id="23" idx="3"/>
            <a:endCxn id="17" idx="1"/>
          </p:cNvCxnSpPr>
          <p:nvPr/>
        </p:nvCxnSpPr>
        <p:spPr>
          <a:xfrm>
            <a:off x="5233490" y="3461360"/>
            <a:ext cx="357114" cy="340048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A420685-0707-E359-4271-EE0F97161237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4597388" y="3942867"/>
            <a:ext cx="2748" cy="187456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1EB5D52-7243-E9E2-898B-2797C7BCA176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970008" y="3847473"/>
            <a:ext cx="297380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6B13AF3-F8E9-9C7E-6A28-CFC5D4638C53}"/>
              </a:ext>
            </a:extLst>
          </p:cNvPr>
          <p:cNvCxnSpPr>
            <a:cxnSpLocks/>
          </p:cNvCxnSpPr>
          <p:nvPr/>
        </p:nvCxnSpPr>
        <p:spPr>
          <a:xfrm flipV="1">
            <a:off x="3973247" y="3372306"/>
            <a:ext cx="287270" cy="4686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A814A03-9C76-E958-2834-59D35CC88ACA}"/>
              </a:ext>
            </a:extLst>
          </p:cNvPr>
          <p:cNvGrpSpPr/>
          <p:nvPr/>
        </p:nvGrpSpPr>
        <p:grpSpPr>
          <a:xfrm>
            <a:off x="5518594" y="3212106"/>
            <a:ext cx="297215" cy="202748"/>
            <a:chOff x="412055" y="762397"/>
            <a:chExt cx="1057150" cy="574636"/>
          </a:xfrm>
        </p:grpSpPr>
        <p:pic>
          <p:nvPicPr>
            <p:cNvPr id="81" name="Graphic 80" descr="Database">
              <a:extLst>
                <a:ext uri="{FF2B5EF4-FFF2-40B4-BE49-F238E27FC236}">
                  <a16:creationId xmlns:a16="http://schemas.microsoft.com/office/drawing/2014/main" id="{83F1D975-9FA3-A516-55A4-C12537148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2055" y="803522"/>
              <a:ext cx="482513" cy="482513"/>
            </a:xfrm>
            <a:prstGeom prst="rect">
              <a:avLst/>
            </a:prstGeom>
          </p:spPr>
        </p:pic>
        <p:pic>
          <p:nvPicPr>
            <p:cNvPr id="82" name="Graphic 81" descr="Cloud">
              <a:extLst>
                <a:ext uri="{FF2B5EF4-FFF2-40B4-BE49-F238E27FC236}">
                  <a16:creationId xmlns:a16="http://schemas.microsoft.com/office/drawing/2014/main" id="{FCDCEBF5-0DCA-DD05-AEF5-ADBCC2CE8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94569" y="762397"/>
              <a:ext cx="574636" cy="574636"/>
            </a:xfrm>
            <a:prstGeom prst="rect">
              <a:avLst/>
            </a:prstGeom>
          </p:spPr>
        </p:pic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A39ED7BD-DC1E-7CDC-9D5C-EA8420027A88}"/>
              </a:ext>
            </a:extLst>
          </p:cNvPr>
          <p:cNvSpPr/>
          <p:nvPr/>
        </p:nvSpPr>
        <p:spPr>
          <a:xfrm>
            <a:off x="3453952" y="1615383"/>
            <a:ext cx="847603" cy="1828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Cloud Storage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81777D4-887D-ADF4-3D59-3C65018962E6}"/>
              </a:ext>
            </a:extLst>
          </p:cNvPr>
          <p:cNvGrpSpPr/>
          <p:nvPr/>
        </p:nvGrpSpPr>
        <p:grpSpPr>
          <a:xfrm>
            <a:off x="3620237" y="1381449"/>
            <a:ext cx="400222" cy="216958"/>
            <a:chOff x="412055" y="762397"/>
            <a:chExt cx="1057150" cy="574636"/>
          </a:xfrm>
        </p:grpSpPr>
        <p:pic>
          <p:nvPicPr>
            <p:cNvPr id="77" name="Graphic 76" descr="Database">
              <a:extLst>
                <a:ext uri="{FF2B5EF4-FFF2-40B4-BE49-F238E27FC236}">
                  <a16:creationId xmlns:a16="http://schemas.microsoft.com/office/drawing/2014/main" id="{7B1D5A85-C51F-A432-DFBC-5C0236D32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2055" y="803522"/>
              <a:ext cx="482513" cy="482513"/>
            </a:xfrm>
            <a:prstGeom prst="rect">
              <a:avLst/>
            </a:prstGeom>
          </p:spPr>
        </p:pic>
        <p:pic>
          <p:nvPicPr>
            <p:cNvPr id="78" name="Graphic 77" descr="Cloud">
              <a:extLst>
                <a:ext uri="{FF2B5EF4-FFF2-40B4-BE49-F238E27FC236}">
                  <a16:creationId xmlns:a16="http://schemas.microsoft.com/office/drawing/2014/main" id="{1CC22C1C-ED96-07B2-6323-229369355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94569" y="762397"/>
              <a:ext cx="574636" cy="574636"/>
            </a:xfrm>
            <a:prstGeom prst="rect">
              <a:avLst/>
            </a:prstGeom>
          </p:spPr>
        </p:pic>
      </p:grpSp>
      <p:pic>
        <p:nvPicPr>
          <p:cNvPr id="84" name="Graphic 83" descr="Cloud Computing">
            <a:extLst>
              <a:ext uri="{FF2B5EF4-FFF2-40B4-BE49-F238E27FC236}">
                <a16:creationId xmlns:a16="http://schemas.microsoft.com/office/drawing/2014/main" id="{1DD5E596-FF32-B09B-C7B4-6605C66004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74965" y="4039492"/>
            <a:ext cx="375360" cy="375360"/>
          </a:xfrm>
          <a:prstGeom prst="rect">
            <a:avLst/>
          </a:prstGeom>
        </p:spPr>
      </p:pic>
      <p:pic>
        <p:nvPicPr>
          <p:cNvPr id="85" name="Graphic 84" descr="Monitor">
            <a:extLst>
              <a:ext uri="{FF2B5EF4-FFF2-40B4-BE49-F238E27FC236}">
                <a16:creationId xmlns:a16="http://schemas.microsoft.com/office/drawing/2014/main" id="{EB007F6C-8BC1-F474-A5FA-585919110C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965763" y="3475046"/>
            <a:ext cx="280987" cy="280987"/>
          </a:xfrm>
          <a:prstGeom prst="rect">
            <a:avLst/>
          </a:prstGeom>
        </p:spPr>
      </p:pic>
      <p:pic>
        <p:nvPicPr>
          <p:cNvPr id="86" name="Graphic 85" descr="Tablet">
            <a:extLst>
              <a:ext uri="{FF2B5EF4-FFF2-40B4-BE49-F238E27FC236}">
                <a16:creationId xmlns:a16="http://schemas.microsoft.com/office/drawing/2014/main" id="{295F2D0E-59A4-F1CE-BD86-4354697875C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81745" y="3124202"/>
            <a:ext cx="171027" cy="171027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47177F25-1E2D-B210-B9AF-1569172D190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10757" y="2196077"/>
            <a:ext cx="368067" cy="368067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333162DD-EC8E-4CF9-E738-5560ED3AED45}"/>
              </a:ext>
            </a:extLst>
          </p:cNvPr>
          <p:cNvSpPr/>
          <p:nvPr/>
        </p:nvSpPr>
        <p:spPr>
          <a:xfrm>
            <a:off x="5862419" y="2341078"/>
            <a:ext cx="703271" cy="1828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ML Models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137F12-3F1D-4F29-99FB-A1F9E0AADC46}"/>
              </a:ext>
            </a:extLst>
          </p:cNvPr>
          <p:cNvSpPr/>
          <p:nvPr/>
        </p:nvSpPr>
        <p:spPr>
          <a:xfrm>
            <a:off x="4748735" y="1999896"/>
            <a:ext cx="867227" cy="1828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Crowdsourcing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6BEFACE-A1FF-5396-463D-A87A38802A59}"/>
              </a:ext>
            </a:extLst>
          </p:cNvPr>
          <p:cNvSpPr/>
          <p:nvPr/>
        </p:nvSpPr>
        <p:spPr>
          <a:xfrm>
            <a:off x="4754607" y="1456116"/>
            <a:ext cx="970424" cy="1828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Cloud Processing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B3AB698-50DC-F3B5-5226-95776A5CDDD4}"/>
              </a:ext>
            </a:extLst>
          </p:cNvPr>
          <p:cNvSpPr/>
          <p:nvPr/>
        </p:nvSpPr>
        <p:spPr>
          <a:xfrm>
            <a:off x="4508999" y="1779930"/>
            <a:ext cx="1380901" cy="1828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Local storage/processing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24E024-E6E3-8948-64CF-B2B464ED686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90536" y="1274048"/>
            <a:ext cx="2285076" cy="2285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8ABC55-09A2-6B54-5605-2045FDB6521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38111" y="3982014"/>
            <a:ext cx="3175942" cy="129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35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FB16B6-649D-F74C-5625-C9BF2918A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425" y="571500"/>
            <a:ext cx="6834583" cy="4924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63EB5A-5133-EBBB-6C27-5D34400CD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748" y="5914059"/>
            <a:ext cx="3830827" cy="74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58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733899-2151-F66C-4829-B77E3F4291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</a14:imgLayer>
                </a14:imgProps>
              </a:ext>
            </a:extLst>
          </a:blip>
          <a:srcRect r="39532"/>
          <a:stretch/>
        </p:blipFill>
        <p:spPr>
          <a:xfrm>
            <a:off x="2277318" y="1441174"/>
            <a:ext cx="4375274" cy="3747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1297CD-1567-689A-51D2-33E7CA6732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</a:extLst>
          </a:blip>
          <a:srcRect l="66145"/>
          <a:stretch/>
        </p:blipFill>
        <p:spPr>
          <a:xfrm>
            <a:off x="6622775" y="1441174"/>
            <a:ext cx="2449596" cy="374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459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E279C7-5DB5-CB6D-7C04-557B49EA2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543" y="1757639"/>
            <a:ext cx="6454914" cy="334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522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19"/>
          <p:cNvGrpSpPr/>
          <p:nvPr/>
        </p:nvGrpSpPr>
        <p:grpSpPr>
          <a:xfrm>
            <a:off x="3587579" y="1303247"/>
            <a:ext cx="7490876" cy="2416473"/>
            <a:chOff x="1936871" y="3598220"/>
            <a:chExt cx="9987834" cy="3221963"/>
          </a:xfrm>
        </p:grpSpPr>
        <p:pic>
          <p:nvPicPr>
            <p:cNvPr id="346" name="Google Shape;346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260639" y="3598220"/>
              <a:ext cx="6375644" cy="29804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p19" descr="Monitor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36871" y="5473272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p1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10800000">
              <a:off x="9986234" y="4169752"/>
              <a:ext cx="1510869" cy="15108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p19" descr="Databas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1169566" y="4573153"/>
              <a:ext cx="560392" cy="5603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0" name="Google Shape;350;p19"/>
            <p:cNvSpPr txBox="1"/>
            <p:nvPr/>
          </p:nvSpPr>
          <p:spPr>
            <a:xfrm>
              <a:off x="10945454" y="4199329"/>
              <a:ext cx="979251" cy="4156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r>
                <a:rPr lang="en-US" sz="788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Database of existing data</a:t>
              </a:r>
              <a:endParaRPr sz="1350"/>
            </a:p>
          </p:txBody>
        </p:sp>
        <p:pic>
          <p:nvPicPr>
            <p:cNvPr id="351" name="Google Shape;351;p1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10800000">
              <a:off x="2742536" y="5043745"/>
              <a:ext cx="1677730" cy="16777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2" name="Google Shape;352;p19"/>
            <p:cNvSpPr txBox="1"/>
            <p:nvPr/>
          </p:nvSpPr>
          <p:spPr>
            <a:xfrm>
              <a:off x="5680179" y="6512447"/>
              <a:ext cx="2995820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r>
                <a:rPr lang="en-US" sz="105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*A typical fetal ECG extraction pipeline</a:t>
              </a:r>
              <a:endParaRPr sz="1350"/>
            </a:p>
          </p:txBody>
        </p:sp>
      </p:grpSp>
      <p:grpSp>
        <p:nvGrpSpPr>
          <p:cNvPr id="356" name="Google Shape;356;p19"/>
          <p:cNvGrpSpPr/>
          <p:nvPr/>
        </p:nvGrpSpPr>
        <p:grpSpPr>
          <a:xfrm>
            <a:off x="2615873" y="1259368"/>
            <a:ext cx="3151909" cy="1423328"/>
            <a:chOff x="4504376" y="1845302"/>
            <a:chExt cx="5026015" cy="2288906"/>
          </a:xfrm>
        </p:grpSpPr>
        <p:grpSp>
          <p:nvGrpSpPr>
            <p:cNvPr id="357" name="Google Shape;357;p19"/>
            <p:cNvGrpSpPr/>
            <p:nvPr/>
          </p:nvGrpSpPr>
          <p:grpSpPr>
            <a:xfrm>
              <a:off x="4504376" y="1845302"/>
              <a:ext cx="4106224" cy="2288906"/>
              <a:chOff x="2856493" y="2750876"/>
              <a:chExt cx="4106224" cy="2288906"/>
            </a:xfrm>
          </p:grpSpPr>
          <p:grpSp>
            <p:nvGrpSpPr>
              <p:cNvPr id="358" name="Google Shape;358;p19"/>
              <p:cNvGrpSpPr/>
              <p:nvPr/>
            </p:nvGrpSpPr>
            <p:grpSpPr>
              <a:xfrm>
                <a:off x="2856493" y="2750876"/>
                <a:ext cx="2255441" cy="1750568"/>
                <a:chOff x="1295548" y="2252267"/>
                <a:chExt cx="2255441" cy="1750568"/>
              </a:xfrm>
            </p:grpSpPr>
            <p:pic>
              <p:nvPicPr>
                <p:cNvPr id="359" name="Google Shape;359;p19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/>
                <a:stretch/>
              </p:blipFill>
              <p:spPr>
                <a:xfrm flipH="1">
                  <a:off x="1295548" y="2252267"/>
                  <a:ext cx="1296605" cy="17505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60" name="Google Shape;360;p19"/>
                <p:cNvSpPr/>
                <p:nvPr/>
              </p:nvSpPr>
              <p:spPr>
                <a:xfrm>
                  <a:off x="1971558" y="2269682"/>
                  <a:ext cx="1557288" cy="959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271" h="1145140" extrusionOk="0">
                      <a:moveTo>
                        <a:pt x="0" y="83257"/>
                      </a:moveTo>
                      <a:cubicBezTo>
                        <a:pt x="308897" y="11154"/>
                        <a:pt x="617794" y="-60949"/>
                        <a:pt x="855407" y="83257"/>
                      </a:cubicBezTo>
                      <a:cubicBezTo>
                        <a:pt x="1093020" y="227463"/>
                        <a:pt x="1219201" y="771515"/>
                        <a:pt x="1425678" y="948495"/>
                      </a:cubicBezTo>
                      <a:cubicBezTo>
                        <a:pt x="1632155" y="1125475"/>
                        <a:pt x="1941871" y="1102534"/>
                        <a:pt x="2094271" y="1145140"/>
                      </a:cubicBezTo>
                    </a:path>
                  </a:pathLst>
                </a:custGeom>
                <a:noFill/>
                <a:ln w="12700" cap="flat" cmpd="sng">
                  <a:solidFill>
                    <a:srgbClr val="00B05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69" tIns="34275" rIns="68569" bIns="34275" anchor="ctr" anchorCtr="0">
                  <a:noAutofit/>
                </a:bodyPr>
                <a:lstStyle/>
                <a:p>
                  <a:pPr algn="ctr"/>
                  <a:endParaRPr sz="75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1" name="Google Shape;361;p19"/>
                <p:cNvSpPr/>
                <p:nvPr/>
              </p:nvSpPr>
              <p:spPr>
                <a:xfrm>
                  <a:off x="2565639" y="3160191"/>
                  <a:ext cx="979703" cy="25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7523" h="34743" extrusionOk="0">
                      <a:moveTo>
                        <a:pt x="0" y="15079"/>
                      </a:moveTo>
                      <a:cubicBezTo>
                        <a:pt x="566994" y="-489"/>
                        <a:pt x="1133988" y="-16057"/>
                        <a:pt x="1317523" y="34743"/>
                      </a:cubicBezTo>
                    </a:path>
                  </a:pathLst>
                </a:custGeom>
                <a:noFill/>
                <a:ln w="12700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69" tIns="34275" rIns="68569" bIns="34275" anchor="ctr" anchorCtr="0">
                  <a:noAutofit/>
                </a:bodyPr>
                <a:lstStyle/>
                <a:p>
                  <a:pPr algn="ctr"/>
                  <a:endParaRPr sz="75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2" name="Google Shape;362;p19"/>
                <p:cNvSpPr/>
                <p:nvPr/>
              </p:nvSpPr>
              <p:spPr>
                <a:xfrm>
                  <a:off x="2594885" y="3299568"/>
                  <a:ext cx="948584" cy="33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5007" h="33686" extrusionOk="0">
                      <a:moveTo>
                        <a:pt x="0" y="14021"/>
                      </a:moveTo>
                      <a:lnTo>
                        <a:pt x="1248697" y="33686"/>
                      </a:lnTo>
                      <a:cubicBezTo>
                        <a:pt x="1492865" y="32047"/>
                        <a:pt x="1442065" y="-13837"/>
                        <a:pt x="1465007" y="4189"/>
                      </a:cubicBezTo>
                    </a:path>
                  </a:pathLst>
                </a:custGeom>
                <a:noFill/>
                <a:ln w="12700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69" tIns="34275" rIns="68569" bIns="34275" anchor="ctr" anchorCtr="0">
                  <a:noAutofit/>
                </a:bodyPr>
                <a:lstStyle/>
                <a:p>
                  <a:pPr algn="ctr"/>
                  <a:endParaRPr sz="75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3" name="Google Shape;363;p19"/>
                <p:cNvSpPr/>
                <p:nvPr/>
              </p:nvSpPr>
              <p:spPr>
                <a:xfrm>
                  <a:off x="2470595" y="3639227"/>
                  <a:ext cx="1060126" cy="984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5677" h="135100" extrusionOk="0">
                      <a:moveTo>
                        <a:pt x="0" y="108155"/>
                      </a:moveTo>
                      <a:cubicBezTo>
                        <a:pt x="417051" y="127000"/>
                        <a:pt x="834103" y="145845"/>
                        <a:pt x="1071716" y="127819"/>
                      </a:cubicBezTo>
                      <a:cubicBezTo>
                        <a:pt x="1309329" y="109793"/>
                        <a:pt x="1356851" y="32774"/>
                        <a:pt x="1425677" y="0"/>
                      </a:cubicBezTo>
                    </a:path>
                  </a:pathLst>
                </a:custGeom>
                <a:noFill/>
                <a:ln w="12700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69" tIns="34275" rIns="68569" bIns="34275" anchor="ctr" anchorCtr="0">
                  <a:noAutofit/>
                </a:bodyPr>
                <a:lstStyle/>
                <a:p>
                  <a:pPr algn="ctr"/>
                  <a:endParaRPr sz="75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4" name="Google Shape;364;p19"/>
                <p:cNvSpPr/>
                <p:nvPr/>
              </p:nvSpPr>
              <p:spPr>
                <a:xfrm rot="10800000" flipH="1">
                  <a:off x="2602405" y="3413910"/>
                  <a:ext cx="948584" cy="2273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5677" h="135100" extrusionOk="0">
                      <a:moveTo>
                        <a:pt x="0" y="108155"/>
                      </a:moveTo>
                      <a:cubicBezTo>
                        <a:pt x="417051" y="127000"/>
                        <a:pt x="834103" y="145845"/>
                        <a:pt x="1071716" y="127819"/>
                      </a:cubicBezTo>
                      <a:cubicBezTo>
                        <a:pt x="1309329" y="109793"/>
                        <a:pt x="1356851" y="32774"/>
                        <a:pt x="1425677" y="0"/>
                      </a:cubicBezTo>
                    </a:path>
                  </a:pathLst>
                </a:custGeom>
                <a:noFill/>
                <a:ln w="12700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69" tIns="34275" rIns="68569" bIns="34275" anchor="ctr" anchorCtr="0">
                  <a:noAutofit/>
                </a:bodyPr>
                <a:lstStyle/>
                <a:p>
                  <a:pPr algn="ctr"/>
                  <a:endParaRPr sz="75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5" name="Google Shape;365;p19"/>
                <p:cNvSpPr/>
                <p:nvPr/>
              </p:nvSpPr>
              <p:spPr>
                <a:xfrm>
                  <a:off x="1711968" y="3227930"/>
                  <a:ext cx="1816878" cy="699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484" h="960526" extrusionOk="0">
                      <a:moveTo>
                        <a:pt x="0" y="0"/>
                      </a:moveTo>
                      <a:cubicBezTo>
                        <a:pt x="86851" y="388374"/>
                        <a:pt x="173703" y="776748"/>
                        <a:pt x="452284" y="914400"/>
                      </a:cubicBezTo>
                      <a:cubicBezTo>
                        <a:pt x="730865" y="1052052"/>
                        <a:pt x="1397819" y="839020"/>
                        <a:pt x="1671484" y="825910"/>
                      </a:cubicBezTo>
                    </a:path>
                  </a:pathLst>
                </a:custGeom>
                <a:noFill/>
                <a:ln w="12700" cap="flat" cmpd="sng">
                  <a:solidFill>
                    <a:srgbClr val="00B05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69" tIns="34275" rIns="68569" bIns="34275" anchor="ctr" anchorCtr="0">
                  <a:noAutofit/>
                </a:bodyPr>
                <a:lstStyle/>
                <a:p>
                  <a:pPr algn="ctr"/>
                  <a:endParaRPr sz="75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66" name="Google Shape;366;p19"/>
              <p:cNvSpPr txBox="1"/>
              <p:nvPr/>
            </p:nvSpPr>
            <p:spPr>
              <a:xfrm>
                <a:off x="4844573" y="3008102"/>
                <a:ext cx="1988490" cy="3340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34275" rIns="68569" bIns="34275" anchor="t" anchorCtr="0">
                <a:spAutoFit/>
              </a:bodyPr>
              <a:lstStyle/>
              <a:p>
                <a:r>
                  <a:rPr lang="en-US" sz="9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Deep neural network</a:t>
                </a:r>
                <a:endParaRPr sz="1350"/>
              </a:p>
            </p:txBody>
          </p:sp>
          <p:pic>
            <p:nvPicPr>
              <p:cNvPr id="367" name="Google Shape;367;p19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4657911" y="2954868"/>
                <a:ext cx="2084914" cy="2084914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368" name="Google Shape;368;p19"/>
              <p:cNvCxnSpPr/>
              <p:nvPr/>
            </p:nvCxnSpPr>
            <p:spPr>
              <a:xfrm>
                <a:off x="6577790" y="3993271"/>
                <a:ext cx="384927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</p:grpSp>
        <p:pic>
          <p:nvPicPr>
            <p:cNvPr id="369" name="Google Shape;369;p19" descr="Monitor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615991" y="2692072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" name="Google Shape;545;p40">
            <a:extLst>
              <a:ext uri="{FF2B5EF4-FFF2-40B4-BE49-F238E27FC236}">
                <a16:creationId xmlns:a16="http://schemas.microsoft.com/office/drawing/2014/main" id="{A9431F56-3DCE-DB77-0198-D4E290F4CF0C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70089" y="938791"/>
            <a:ext cx="1311968" cy="1745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552;p41">
            <a:extLst>
              <a:ext uri="{FF2B5EF4-FFF2-40B4-BE49-F238E27FC236}">
                <a16:creationId xmlns:a16="http://schemas.microsoft.com/office/drawing/2014/main" id="{1B9C8B6A-7267-5694-1EC0-F934A2E8559D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4928" t="10902" b="9737"/>
          <a:stretch/>
        </p:blipFill>
        <p:spPr>
          <a:xfrm>
            <a:off x="5450126" y="4143057"/>
            <a:ext cx="2782606" cy="1745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12;p37">
            <a:extLst>
              <a:ext uri="{FF2B5EF4-FFF2-40B4-BE49-F238E27FC236}">
                <a16:creationId xmlns:a16="http://schemas.microsoft.com/office/drawing/2014/main" id="{E11557A9-29A3-9E28-92E4-54DB9A28E3F5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70089" y="4248270"/>
            <a:ext cx="4048067" cy="15568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515;p37">
            <a:extLst>
              <a:ext uri="{FF2B5EF4-FFF2-40B4-BE49-F238E27FC236}">
                <a16:creationId xmlns:a16="http://schemas.microsoft.com/office/drawing/2014/main" id="{9B3DEEDD-CC7F-398F-FB3E-65C928B57A88}"/>
              </a:ext>
            </a:extLst>
          </p:cNvPr>
          <p:cNvGrpSpPr/>
          <p:nvPr/>
        </p:nvGrpSpPr>
        <p:grpSpPr>
          <a:xfrm>
            <a:off x="1134025" y="2766818"/>
            <a:ext cx="2453554" cy="1436119"/>
            <a:chOff x="7741928" y="2182385"/>
            <a:chExt cx="4307824" cy="2944556"/>
          </a:xfrm>
        </p:grpSpPr>
        <p:pic>
          <p:nvPicPr>
            <p:cNvPr id="10" name="Google Shape;516;p37">
              <a:extLst>
                <a:ext uri="{FF2B5EF4-FFF2-40B4-BE49-F238E27FC236}">
                  <a16:creationId xmlns:a16="http://schemas.microsoft.com/office/drawing/2014/main" id="{80C45F59-B9D3-DE76-F122-C788BC7551A2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/>
            </a:blip>
            <a:srcRect t="5909"/>
            <a:stretch/>
          </p:blipFill>
          <p:spPr>
            <a:xfrm>
              <a:off x="7741928" y="2607260"/>
              <a:ext cx="4307824" cy="2519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517;p37">
              <a:extLst>
                <a:ext uri="{FF2B5EF4-FFF2-40B4-BE49-F238E27FC236}">
                  <a16:creationId xmlns:a16="http://schemas.microsoft.com/office/drawing/2014/main" id="{50BB1788-2E25-C9BB-F49A-2142CF5A06EB}"/>
                </a:ext>
              </a:extLst>
            </p:cNvPr>
            <p:cNvSpPr txBox="1"/>
            <p:nvPr/>
          </p:nvSpPr>
          <p:spPr>
            <a:xfrm>
              <a:off x="8437880" y="2182385"/>
              <a:ext cx="3053080" cy="44165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Maternal Fetal Heart Rate Histogram</a:t>
              </a:r>
              <a:endParaRPr sz="1000" dirty="0"/>
            </a:p>
          </p:txBody>
        </p:sp>
      </p:grpSp>
      <p:pic>
        <p:nvPicPr>
          <p:cNvPr id="12" name="Google Shape;621;p48">
            <a:extLst>
              <a:ext uri="{FF2B5EF4-FFF2-40B4-BE49-F238E27FC236}">
                <a16:creationId xmlns:a16="http://schemas.microsoft.com/office/drawing/2014/main" id="{3F175974-74EB-0333-29AA-DC7634E4D116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 l="51245"/>
          <a:stretch/>
        </p:blipFill>
        <p:spPr>
          <a:xfrm>
            <a:off x="8802293" y="3981486"/>
            <a:ext cx="1644618" cy="190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EAFD616-40DC-7892-D8F5-BB66BF1592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6" t="14286" r="12448" b="17244"/>
          <a:stretch/>
        </p:blipFill>
        <p:spPr>
          <a:xfrm>
            <a:off x="1655804" y="2187146"/>
            <a:ext cx="8019537" cy="36719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CF8B05-0E12-5513-50AC-FC046FD6A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580" y="1658728"/>
            <a:ext cx="2777711" cy="17702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01A837-0AFE-9A59-64C8-41151EC97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3988" y="4102446"/>
            <a:ext cx="3428135" cy="17743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9CA227-FC55-8CF8-60D8-FB62EFDE31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709" y="1097521"/>
            <a:ext cx="2454189" cy="242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57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FEB226-3339-D7C4-01B5-86B5B3D3B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562" y="3551534"/>
            <a:ext cx="4290507" cy="270769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7EE4468E-DA5E-D015-4484-0796A1EBA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562" y="721301"/>
            <a:ext cx="4290912" cy="2816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8AAC2A71-2962-70FC-BBBA-9F27BFCB7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239471" y="1414778"/>
            <a:ext cx="5536445" cy="414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421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84EB7C-69C6-BA0D-D84D-1F30497D91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6" t="12727" r="17169"/>
          <a:stretch/>
        </p:blipFill>
        <p:spPr>
          <a:xfrm rot="5400000">
            <a:off x="1005218" y="1252502"/>
            <a:ext cx="5551270" cy="4488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FEB226-3339-D7C4-01B5-86B5B3D3B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695" y="721302"/>
            <a:ext cx="4290507" cy="270769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7EE4468E-DA5E-D015-4484-0796A1EBA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290" y="3455697"/>
            <a:ext cx="4290912" cy="2816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8AAC2A71-2962-70FC-BBBA-9F27BFCB7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383" y="-225930"/>
            <a:ext cx="3522235" cy="263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824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99</Words>
  <Application>Microsoft Macintosh PowerPoint</Application>
  <PresentationFormat>Widescreen</PresentationFormat>
  <Paragraphs>55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Reza Sameni</dc:creator>
  <cp:lastModifiedBy>Reza Sameni</cp:lastModifiedBy>
  <cp:revision>10</cp:revision>
  <dcterms:created xsi:type="dcterms:W3CDTF">2024-04-22T14:50:35Z</dcterms:created>
  <dcterms:modified xsi:type="dcterms:W3CDTF">2024-04-25T00:41:24Z</dcterms:modified>
</cp:coreProperties>
</file>